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57" r:id="rId8"/>
    <p:sldId id="258" r:id="rId9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1940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79452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428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1940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79452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42800" y="392040"/>
            <a:ext cx="11094840" cy="530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1940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79452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428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41940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79452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42800" y="392040"/>
            <a:ext cx="11094840" cy="530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41940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79452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428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41940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79452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42800" y="392040"/>
            <a:ext cx="11094840" cy="530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body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2" spcCol="36000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GB" sz="2800" b="0" strike="noStrike" spc="-1">
                <a:solidFill>
                  <a:srgbClr val="000000"/>
                </a:solidFill>
                <a:latin typeface="Inter Medium"/>
                <a:ea typeface="Inter Medium"/>
              </a:rPr>
              <a:t>Two Column Copy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4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Fourth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Fifth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Footer Placeholder 4"/>
          <p:cNvSpPr/>
          <p:nvPr/>
        </p:nvSpPr>
        <p:spPr>
          <a:xfrm>
            <a:off x="442800" y="6402960"/>
            <a:ext cx="2147400" cy="24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49">
                <a:solidFill>
                  <a:srgbClr val="000000"/>
                </a:solidFill>
                <a:latin typeface="Inter"/>
                <a:ea typeface="Inter"/>
              </a:rPr>
              <a:t>CHAPTER ONE – IT BEGINS WITH FOOD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GB" sz="5400" b="0" strike="noStrike" spc="-1">
                <a:solidFill>
                  <a:srgbClr val="000000"/>
                </a:solidFill>
                <a:latin typeface="Georgia"/>
                <a:ea typeface="Inter"/>
              </a:rPr>
              <a:t>Click to add title.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GB" sz="2800" b="0" strike="noStrike" spc="-1">
                <a:solidFill>
                  <a:srgbClr val="000000"/>
                </a:solidFill>
                <a:latin typeface="Inter Medium"/>
                <a:ea typeface="Inter Medium"/>
              </a:rPr>
              <a:t>Click to edit Master text styles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4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Fourth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Fifth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Footer Placeholder 4"/>
          <p:cNvSpPr/>
          <p:nvPr/>
        </p:nvSpPr>
        <p:spPr>
          <a:xfrm>
            <a:off x="442800" y="6402960"/>
            <a:ext cx="2147400" cy="24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49">
                <a:solidFill>
                  <a:srgbClr val="000000"/>
                </a:solidFill>
                <a:latin typeface="Inter"/>
                <a:ea typeface="Inter"/>
              </a:rPr>
              <a:t>CHAPTER ONE – IT BEGINS WITH FOOD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GB" sz="5400" b="0" strike="noStrike" spc="-1">
                <a:solidFill>
                  <a:srgbClr val="000000"/>
                </a:solidFill>
                <a:latin typeface="Georgia"/>
                <a:ea typeface="Inter"/>
              </a:rPr>
              <a:t>Click to add title.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E5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2" spcCol="36000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GB" sz="2800" b="0" strike="noStrike" spc="-1">
                <a:solidFill>
                  <a:srgbClr val="000000"/>
                </a:solidFill>
                <a:latin typeface="Inter Medium"/>
                <a:ea typeface="Inter Medium"/>
              </a:rPr>
              <a:t>Two Column Copy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4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Fourth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Fifth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Footer Placeholder 4"/>
          <p:cNvSpPr/>
          <p:nvPr/>
        </p:nvSpPr>
        <p:spPr>
          <a:xfrm>
            <a:off x="442800" y="6402960"/>
            <a:ext cx="2147400" cy="24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49">
                <a:solidFill>
                  <a:srgbClr val="000000"/>
                </a:solidFill>
                <a:latin typeface="Inter"/>
                <a:ea typeface="Inter"/>
              </a:rPr>
              <a:t>CHAPTER ONE – IT BEGINS WITH FOOD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GB" sz="5400" b="0" strike="noStrike" spc="-1">
                <a:solidFill>
                  <a:srgbClr val="000000"/>
                </a:solidFill>
                <a:latin typeface="Georgia"/>
                <a:ea typeface="Inter"/>
              </a:rPr>
              <a:t>Click to add title.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646F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Rectangle 8"/>
          <p:cNvSpPr/>
          <p:nvPr/>
        </p:nvSpPr>
        <p:spPr>
          <a:xfrm>
            <a:off x="0" y="6177600"/>
            <a:ext cx="2796120" cy="467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19" name="Table 9"/>
          <p:cNvGraphicFramePr/>
          <p:nvPr/>
        </p:nvGraphicFramePr>
        <p:xfrm>
          <a:off x="460800" y="1084320"/>
          <a:ext cx="11270160" cy="5576824"/>
        </p:xfrm>
        <a:graphic>
          <a:graphicData uri="http://schemas.openxmlformats.org/drawingml/2006/table">
            <a:tbl>
              <a:tblPr/>
              <a:tblGrid>
                <a:gridCol w="281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8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Available everyday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Monday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Tuesday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Wednesday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344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Seasonal soup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croutons, fresh herbs,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toppings, and freshly baked bread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Everyday salads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healthy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and colourful salads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Fruit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bananas, apples,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satsumas, melon and mixed grapes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Yoghurt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natural yoghurts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Jacket potato or Pasta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hot jacket potatoes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a choice of fillings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or past dish of the day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GB" sz="1000" b="0" strike="noStrike" spc="-1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Freshly Made Margarita Pizza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0" algn="l"/>
                        </a:tabLst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Roasted vegetable pizza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0" algn="l"/>
                        </a:tabLst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0" algn="l"/>
                        </a:tabLst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Potato Wedges, Peas, Broccoli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  <a:tabLst>
                          <a:tab pos="0" algn="l"/>
                        </a:tabLst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Syrup Flapjack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Garlic &amp; Herb Chicken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Ratatouille Crumble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Herby Potatoes,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Green beans, Cauliflower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Blueberry &amp; Lemon Muffin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Beef, Yorkshire Pudding &amp; Gravy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Veg, Pesto &amp; Mozzarella Strudel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potatoes, Carrots,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Steamed Savoy Cabbage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Chocolate Chip Cookie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Thursday</a:t>
                      </a:r>
                      <a:endParaRPr lang="en-GB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Friday</a:t>
                      </a:r>
                      <a:endParaRPr lang="en-GB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Beef Chilli-con-carne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Bean Chilli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Rice, Spiced Cauliflower,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Green Beans, Tortilla Chips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Eton Mess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Battered Fish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Vegan Fishless Finger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Oven chips, Garden peas,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Baked beans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Orange Drizzle Cake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0" name="Picture 19" descr="A black background with a black square&#10;&#10;Description automatically generated with medium confidence"/>
          <p:cNvPicPr/>
          <p:nvPr/>
        </p:nvPicPr>
        <p:blipFill>
          <a:blip r:embed="rId2"/>
          <a:stretch/>
        </p:blipFill>
        <p:spPr>
          <a:xfrm>
            <a:off x="9172080" y="3949920"/>
            <a:ext cx="2679120" cy="2685600"/>
          </a:xfrm>
          <a:prstGeom prst="rect">
            <a:avLst/>
          </a:prstGeom>
          <a:ln w="0">
            <a:noFill/>
          </a:ln>
        </p:spPr>
      </p:pic>
      <p:sp>
        <p:nvSpPr>
          <p:cNvPr id="121" name="object 20"/>
          <p:cNvSpPr/>
          <p:nvPr/>
        </p:nvSpPr>
        <p:spPr>
          <a:xfrm>
            <a:off x="9300600" y="6635880"/>
            <a:ext cx="3121560" cy="11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936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74"/>
              </a:spcBef>
            </a:pP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*All menus are subject to change due to availability and</a:t>
            </a:r>
            <a:r>
              <a:rPr lang="en-GB" sz="700" b="0" strike="noStrike" spc="-46">
                <a:solidFill>
                  <a:srgbClr val="000000"/>
                </a:solidFill>
                <a:latin typeface="Inter Light"/>
                <a:ea typeface="Inter Light"/>
              </a:rPr>
              <a:t> </a:t>
            </a: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supply</a:t>
            </a:r>
            <a:endParaRPr lang="en-GB" sz="700" b="0" strike="noStrike" spc="-1">
              <a:latin typeface="Arial"/>
            </a:endParaRPr>
          </a:p>
        </p:txBody>
      </p:sp>
      <p:sp>
        <p:nvSpPr>
          <p:cNvPr id="122" name="object 17"/>
          <p:cNvSpPr/>
          <p:nvPr/>
        </p:nvSpPr>
        <p:spPr>
          <a:xfrm>
            <a:off x="460800" y="570960"/>
            <a:ext cx="256752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4800" rIns="0" bIns="0" anchor="ctr">
            <a:spAutoFit/>
          </a:bodyPr>
          <a:lstStyle/>
          <a:p>
            <a:pPr marL="12600">
              <a:lnSpc>
                <a:spcPct val="100000"/>
              </a:lnSpc>
              <a:spcBef>
                <a:spcPts val="510"/>
              </a:spcBef>
            </a:pPr>
            <a:r>
              <a:rPr lang="en-US" sz="2400" b="0" strike="noStrike" spc="-7">
                <a:solidFill>
                  <a:srgbClr val="000000"/>
                </a:solidFill>
                <a:latin typeface="Georgia"/>
                <a:ea typeface="Inter"/>
              </a:rPr>
              <a:t>Lunch</a:t>
            </a:r>
            <a:r>
              <a:rPr lang="en-US" sz="2400" b="0" strike="noStrike" spc="-35">
                <a:solidFill>
                  <a:srgbClr val="000000"/>
                </a:solidFill>
                <a:latin typeface="Georgia"/>
                <a:ea typeface="Inter"/>
              </a:rPr>
              <a:t> </a:t>
            </a:r>
            <a:r>
              <a:rPr lang="en-US" sz="2400" b="0" strike="noStrike" spc="-21">
                <a:solidFill>
                  <a:srgbClr val="000000"/>
                </a:solidFill>
                <a:latin typeface="Georgia"/>
                <a:ea typeface="Inter"/>
              </a:rPr>
              <a:t>menu </a:t>
            </a:r>
            <a:r>
              <a:rPr lang="en-US" sz="1200" b="0" strike="noStrike" spc="-21">
                <a:solidFill>
                  <a:srgbClr val="000000"/>
                </a:solidFill>
                <a:latin typeface="Inter Light"/>
                <a:ea typeface="Inter Light"/>
              </a:rPr>
              <a:t>week one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123" name="TextBox 21"/>
          <p:cNvSpPr/>
          <p:nvPr/>
        </p:nvSpPr>
        <p:spPr>
          <a:xfrm>
            <a:off x="460800" y="5812560"/>
            <a:ext cx="279612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Please see daily menu boards </a:t>
            </a:r>
            <a:endParaRPr lang="en-GB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for ALL allergens</a:t>
            </a:r>
            <a:endParaRPr lang="en-GB" sz="1200" b="0" strike="noStrike" spc="-1">
              <a:latin typeface="Arial"/>
            </a:endParaRPr>
          </a:p>
        </p:txBody>
      </p:sp>
      <p:cxnSp>
        <p:nvCxnSpPr>
          <p:cNvPr id="124" name="Straight Connector 25"/>
          <p:cNvCxnSpPr/>
          <p:nvPr/>
        </p:nvCxnSpPr>
        <p:spPr>
          <a:xfrm>
            <a:off x="705960" y="57484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25" name="Straight Connector 26"/>
          <p:cNvCxnSpPr/>
          <p:nvPr/>
        </p:nvCxnSpPr>
        <p:spPr>
          <a:xfrm>
            <a:off x="705960" y="63226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pic>
        <p:nvPicPr>
          <p:cNvPr id="126" name="Picture 7" descr="A close-up of a logo&#10;&#10;Description automatically generated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>
          <a:xfrm>
            <a:off x="9358920" y="418680"/>
            <a:ext cx="2305080" cy="494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6"/>
          <p:cNvSpPr/>
          <p:nvPr/>
        </p:nvSpPr>
        <p:spPr>
          <a:xfrm>
            <a:off x="0" y="6177600"/>
            <a:ext cx="2796120" cy="4676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28" name="Table 7"/>
          <p:cNvGraphicFramePr/>
          <p:nvPr/>
        </p:nvGraphicFramePr>
        <p:xfrm>
          <a:off x="460800" y="1084320"/>
          <a:ext cx="11270160" cy="5543296"/>
        </p:xfrm>
        <a:graphic>
          <a:graphicData uri="http://schemas.openxmlformats.org/drawingml/2006/table">
            <a:tbl>
              <a:tblPr/>
              <a:tblGrid>
                <a:gridCol w="281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8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Available everyday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Monday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Tuesday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Wednesday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996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Seasonal soup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croutons, fresh herbs,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toppings, and freshly baked bread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Everyday salads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healthy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and colourful salads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Fruit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bananas, apples,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satsumas, melon and mixed grapes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Yoghurt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natural yoghurts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Jacket potato or Pasta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hot jacket potatoes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a choice of fillings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or past dish of the day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Quorn Burger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Curried Lentils topped with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Potatoes &amp; Spinach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Wedges, Broccoli, Peas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Chocolate Shortbread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Beef Bolognaise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Plant Balls in a Rich Tomato Sauce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Spaghetti, Cauliflower, Green beans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Carrot Cake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Chicken &amp; Stuffing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Stuffed Pepper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Potatoes, Carrots,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Sauted Leeks &amp; Greens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Ginger Cake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Thursday</a:t>
                      </a:r>
                      <a:endParaRPr lang="en-GB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Friday</a:t>
                      </a:r>
                      <a:endParaRPr lang="en-GB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Spanish Chicken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Potato &amp; Onion Tortilla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Rice, Roasted Squash, Sweetcorn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Apple Crumble Shortbread Slice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Chicken Goujons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Quorn Nuggets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Oven chips, Garden peas,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Baked beans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Raspberry &amp; White Chocolate Flapjack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9" name="object 20"/>
          <p:cNvSpPr/>
          <p:nvPr/>
        </p:nvSpPr>
        <p:spPr>
          <a:xfrm>
            <a:off x="9300600" y="6635880"/>
            <a:ext cx="3121560" cy="11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936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74"/>
              </a:spcBef>
            </a:pP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*All menus are subject to change due to availability and</a:t>
            </a:r>
            <a:r>
              <a:rPr lang="en-GB" sz="700" b="0" strike="noStrike" spc="-46">
                <a:solidFill>
                  <a:srgbClr val="000000"/>
                </a:solidFill>
                <a:latin typeface="Inter Light"/>
                <a:ea typeface="Inter Light"/>
              </a:rPr>
              <a:t> </a:t>
            </a: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supply</a:t>
            </a:r>
            <a:endParaRPr lang="en-GB" sz="700" b="0" strike="noStrike" spc="-1">
              <a:latin typeface="Arial"/>
            </a:endParaRPr>
          </a:p>
        </p:txBody>
      </p:sp>
      <p:sp>
        <p:nvSpPr>
          <p:cNvPr id="130" name="object 17"/>
          <p:cNvSpPr/>
          <p:nvPr/>
        </p:nvSpPr>
        <p:spPr>
          <a:xfrm>
            <a:off x="460800" y="570960"/>
            <a:ext cx="256752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4800" rIns="0" bIns="0" anchor="ctr">
            <a:spAutoFit/>
          </a:bodyPr>
          <a:lstStyle/>
          <a:p>
            <a:pPr marL="12600">
              <a:lnSpc>
                <a:spcPct val="100000"/>
              </a:lnSpc>
              <a:spcBef>
                <a:spcPts val="510"/>
              </a:spcBef>
            </a:pPr>
            <a:r>
              <a:rPr lang="en-US" sz="2400" b="0" strike="noStrike" spc="-7">
                <a:solidFill>
                  <a:srgbClr val="000000"/>
                </a:solidFill>
                <a:latin typeface="Georgia"/>
                <a:ea typeface="Inter"/>
              </a:rPr>
              <a:t>Lunch</a:t>
            </a:r>
            <a:r>
              <a:rPr lang="en-US" sz="2400" b="0" strike="noStrike" spc="-35">
                <a:solidFill>
                  <a:srgbClr val="000000"/>
                </a:solidFill>
                <a:latin typeface="Georgia"/>
                <a:ea typeface="Inter"/>
              </a:rPr>
              <a:t> </a:t>
            </a:r>
            <a:r>
              <a:rPr lang="en-US" sz="2400" b="0" strike="noStrike" spc="-21">
                <a:solidFill>
                  <a:srgbClr val="000000"/>
                </a:solidFill>
                <a:latin typeface="Georgia"/>
                <a:ea typeface="Inter"/>
              </a:rPr>
              <a:t>menu </a:t>
            </a:r>
            <a:r>
              <a:rPr lang="en-US" sz="1200" b="0" strike="noStrike" spc="-21">
                <a:solidFill>
                  <a:srgbClr val="000000"/>
                </a:solidFill>
                <a:latin typeface="Inter Light"/>
                <a:ea typeface="Inter Light"/>
              </a:rPr>
              <a:t>week two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131" name="TextBox 12"/>
          <p:cNvSpPr/>
          <p:nvPr/>
        </p:nvSpPr>
        <p:spPr>
          <a:xfrm>
            <a:off x="460800" y="5812560"/>
            <a:ext cx="279612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Please see daily menu boards </a:t>
            </a:r>
            <a:endParaRPr lang="en-GB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for ALL allergens</a:t>
            </a:r>
            <a:endParaRPr lang="en-GB" sz="1200" b="0" strike="noStrike" spc="-1">
              <a:latin typeface="Arial"/>
            </a:endParaRPr>
          </a:p>
        </p:txBody>
      </p:sp>
      <p:cxnSp>
        <p:nvCxnSpPr>
          <p:cNvPr id="132" name="Straight Connector 13"/>
          <p:cNvCxnSpPr/>
          <p:nvPr/>
        </p:nvCxnSpPr>
        <p:spPr>
          <a:xfrm>
            <a:off x="705960" y="57484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pic>
        <p:nvPicPr>
          <p:cNvPr id="133" name="Picture 15" descr="A black background with a black square&#10;&#10;Description automatically generated with medium confidence"/>
          <p:cNvPicPr/>
          <p:nvPr/>
        </p:nvPicPr>
        <p:blipFill>
          <a:blip r:embed="rId2"/>
          <a:srcRect t="6056"/>
          <a:stretch/>
        </p:blipFill>
        <p:spPr>
          <a:xfrm flipH="1">
            <a:off x="9300600" y="4079880"/>
            <a:ext cx="2088720" cy="2471760"/>
          </a:xfrm>
          <a:prstGeom prst="rect">
            <a:avLst/>
          </a:prstGeom>
          <a:ln w="0">
            <a:noFill/>
          </a:ln>
        </p:spPr>
      </p:pic>
      <p:cxnSp>
        <p:nvCxnSpPr>
          <p:cNvPr id="134" name="Straight Connector 14"/>
          <p:cNvCxnSpPr/>
          <p:nvPr/>
        </p:nvCxnSpPr>
        <p:spPr>
          <a:xfrm>
            <a:off x="705960" y="63226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pic>
        <p:nvPicPr>
          <p:cNvPr id="135" name="Picture 2" descr="A close-up of a logo&#10;&#10;Description automatically generated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>
          <a:xfrm>
            <a:off x="9358920" y="418680"/>
            <a:ext cx="2305080" cy="494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5"/>
          <p:cNvSpPr/>
          <p:nvPr/>
        </p:nvSpPr>
        <p:spPr>
          <a:xfrm>
            <a:off x="0" y="6177600"/>
            <a:ext cx="2796120" cy="4676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37" name="Table 6"/>
          <p:cNvGraphicFramePr/>
          <p:nvPr/>
        </p:nvGraphicFramePr>
        <p:xfrm>
          <a:off x="460800" y="1084320"/>
          <a:ext cx="11270160" cy="5584952"/>
        </p:xfrm>
        <a:graphic>
          <a:graphicData uri="http://schemas.openxmlformats.org/drawingml/2006/table">
            <a:tbl>
              <a:tblPr/>
              <a:tblGrid>
                <a:gridCol w="281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8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Available everyday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Monday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Tuesday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Wednesday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964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Seasonal soup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croutons, fresh herbs,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toppings, and freshly baked bread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Everyday salads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healthy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and colourful salads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Fruit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bananas, apples,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satsumas, melon and mixed grapes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Yoghurt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natural yoghurts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Jacket potato or Pasta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hot jacket potatoes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a choice of fillings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or past dish of the day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Veggie Sausage Roll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Cheese &amp; Roasted Tomato Quiche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Potato Wedges, Cauliflower, Carrots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Anzac Biscuit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Mexican Chicken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Roasted Squash &amp; Pepper Fritatta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Rice, Green Beans, Roasted Courgette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Banoffee Pie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Pork Yorkshire Pudding, Gravy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Tomato &amp; Butter Bean Stew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Basil Dumplings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Roasted Potatoes,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Carrots, Savoy Cabbage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Chocolate Muffin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Thursday</a:t>
                      </a:r>
                      <a:endParaRPr lang="en-GB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Friday</a:t>
                      </a:r>
                      <a:endParaRPr lang="en-GB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Stir Fried Chicken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Crispy Tofu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Noodles, Broccoli, Sweetcorn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Cornflake Cake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Build your own Chicken wrap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Sweet potato &amp; Bean Falafel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Oven chips, Garden peas,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Baked beans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Ginger Oat Cookie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8" name="object 20"/>
          <p:cNvSpPr/>
          <p:nvPr/>
        </p:nvSpPr>
        <p:spPr>
          <a:xfrm>
            <a:off x="9300600" y="6635880"/>
            <a:ext cx="3121560" cy="11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936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74"/>
              </a:spcBef>
            </a:pP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*All menus are subject to change due to availability and</a:t>
            </a:r>
            <a:r>
              <a:rPr lang="en-GB" sz="700" b="0" strike="noStrike" spc="-46">
                <a:solidFill>
                  <a:srgbClr val="000000"/>
                </a:solidFill>
                <a:latin typeface="Inter Light"/>
                <a:ea typeface="Inter Light"/>
              </a:rPr>
              <a:t> </a:t>
            </a: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supply</a:t>
            </a:r>
            <a:endParaRPr lang="en-GB" sz="700" b="0" strike="noStrike" spc="-1">
              <a:latin typeface="Arial"/>
            </a:endParaRPr>
          </a:p>
        </p:txBody>
      </p:sp>
      <p:sp>
        <p:nvSpPr>
          <p:cNvPr id="139" name="object 17"/>
          <p:cNvSpPr/>
          <p:nvPr/>
        </p:nvSpPr>
        <p:spPr>
          <a:xfrm>
            <a:off x="460800" y="570960"/>
            <a:ext cx="256752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4800" rIns="0" bIns="0" anchor="ctr">
            <a:spAutoFit/>
          </a:bodyPr>
          <a:lstStyle/>
          <a:p>
            <a:pPr marL="12600">
              <a:lnSpc>
                <a:spcPct val="100000"/>
              </a:lnSpc>
              <a:spcBef>
                <a:spcPts val="510"/>
              </a:spcBef>
            </a:pPr>
            <a:r>
              <a:rPr lang="en-US" sz="2400" b="0" strike="noStrike" spc="-7">
                <a:solidFill>
                  <a:srgbClr val="000000"/>
                </a:solidFill>
                <a:latin typeface="Georgia"/>
                <a:ea typeface="Inter"/>
              </a:rPr>
              <a:t>Lunch</a:t>
            </a:r>
            <a:r>
              <a:rPr lang="en-US" sz="2400" b="0" strike="noStrike" spc="-35">
                <a:solidFill>
                  <a:srgbClr val="000000"/>
                </a:solidFill>
                <a:latin typeface="Georgia"/>
                <a:ea typeface="Inter"/>
              </a:rPr>
              <a:t> </a:t>
            </a:r>
            <a:r>
              <a:rPr lang="en-US" sz="2400" b="0" strike="noStrike" spc="-21">
                <a:solidFill>
                  <a:srgbClr val="000000"/>
                </a:solidFill>
                <a:latin typeface="Georgia"/>
                <a:ea typeface="Inter"/>
              </a:rPr>
              <a:t>menu </a:t>
            </a:r>
            <a:r>
              <a:rPr lang="en-US" sz="1200" b="0" strike="noStrike" spc="-21">
                <a:solidFill>
                  <a:srgbClr val="000000"/>
                </a:solidFill>
                <a:latin typeface="Inter Light"/>
                <a:ea typeface="Inter Light"/>
              </a:rPr>
              <a:t>week three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140" name="TextBox 11"/>
          <p:cNvSpPr/>
          <p:nvPr/>
        </p:nvSpPr>
        <p:spPr>
          <a:xfrm>
            <a:off x="460800" y="5812560"/>
            <a:ext cx="279612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Please see daily menu boards </a:t>
            </a:r>
            <a:endParaRPr lang="en-GB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for ALL allergens</a:t>
            </a:r>
            <a:endParaRPr lang="en-GB" sz="1200" b="0" strike="noStrike" spc="-1">
              <a:latin typeface="Arial"/>
            </a:endParaRPr>
          </a:p>
        </p:txBody>
      </p:sp>
      <p:cxnSp>
        <p:nvCxnSpPr>
          <p:cNvPr id="141" name="Straight Connector 12"/>
          <p:cNvCxnSpPr/>
          <p:nvPr/>
        </p:nvCxnSpPr>
        <p:spPr>
          <a:xfrm>
            <a:off x="705960" y="57484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42" name="Straight Connector 13"/>
          <p:cNvCxnSpPr/>
          <p:nvPr/>
        </p:nvCxnSpPr>
        <p:spPr>
          <a:xfrm>
            <a:off x="705960" y="63226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pic>
        <p:nvPicPr>
          <p:cNvPr id="143" name="Picture 19" descr="A black background with a black square&#10;&#10;Description automatically generated with medium confidence"/>
          <p:cNvPicPr/>
          <p:nvPr/>
        </p:nvPicPr>
        <p:blipFill>
          <a:blip r:embed="rId2"/>
          <a:stretch/>
        </p:blipFill>
        <p:spPr>
          <a:xfrm>
            <a:off x="9711000" y="4017960"/>
            <a:ext cx="1774440" cy="2541600"/>
          </a:xfrm>
          <a:prstGeom prst="rect">
            <a:avLst/>
          </a:prstGeom>
          <a:ln w="0">
            <a:noFill/>
          </a:ln>
        </p:spPr>
      </p:pic>
      <p:pic>
        <p:nvPicPr>
          <p:cNvPr id="144" name="Picture 1" descr="A close-up of a logo&#10;&#10;Description automatically generated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>
          <a:xfrm>
            <a:off x="9358920" y="418680"/>
            <a:ext cx="2305080" cy="494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pter One PPT">
      <a:dk1>
        <a:srgbClr val="000000"/>
      </a:dk1>
      <a:lt1>
        <a:srgbClr val="FFFFFF"/>
      </a:lt1>
      <a:dk2>
        <a:srgbClr val="000000"/>
      </a:dk2>
      <a:lt2>
        <a:srgbClr val="F7EDE8"/>
      </a:lt2>
      <a:accent1>
        <a:srgbClr val="E5FF6E"/>
      </a:accent1>
      <a:accent2>
        <a:srgbClr val="838D80"/>
      </a:accent2>
      <a:accent3>
        <a:srgbClr val="A1D19C"/>
      </a:accent3>
      <a:accent4>
        <a:srgbClr val="D9C7BF"/>
      </a:accent4>
      <a:accent5>
        <a:srgbClr val="C3E5E0"/>
      </a:accent5>
      <a:accent6>
        <a:srgbClr val="EBD1E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hapter One PPT">
      <a:dk1>
        <a:srgbClr val="000000"/>
      </a:dk1>
      <a:lt1>
        <a:srgbClr val="FFFFFF"/>
      </a:lt1>
      <a:dk2>
        <a:srgbClr val="000000"/>
      </a:dk2>
      <a:lt2>
        <a:srgbClr val="F7EDE8"/>
      </a:lt2>
      <a:accent1>
        <a:srgbClr val="E5FF6E"/>
      </a:accent1>
      <a:accent2>
        <a:srgbClr val="838D80"/>
      </a:accent2>
      <a:accent3>
        <a:srgbClr val="A1D19C"/>
      </a:accent3>
      <a:accent4>
        <a:srgbClr val="D9C7BF"/>
      </a:accent4>
      <a:accent5>
        <a:srgbClr val="C3E5E0"/>
      </a:accent5>
      <a:accent6>
        <a:srgbClr val="EBD1E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pter One PPT">
      <a:dk1>
        <a:srgbClr val="000000"/>
      </a:dk1>
      <a:lt1>
        <a:srgbClr val="FFFFFF"/>
      </a:lt1>
      <a:dk2>
        <a:srgbClr val="000000"/>
      </a:dk2>
      <a:lt2>
        <a:srgbClr val="F7EDE8"/>
      </a:lt2>
      <a:accent1>
        <a:srgbClr val="E5FF6E"/>
      </a:accent1>
      <a:accent2>
        <a:srgbClr val="838D80"/>
      </a:accent2>
      <a:accent3>
        <a:srgbClr val="A1D19C"/>
      </a:accent3>
      <a:accent4>
        <a:srgbClr val="D9C7BF"/>
      </a:accent4>
      <a:accent5>
        <a:srgbClr val="C3E5E0"/>
      </a:accent5>
      <a:accent6>
        <a:srgbClr val="EBD1E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4F0B8751F1A94CB17877065D273A00" ma:contentTypeVersion="18" ma:contentTypeDescription="Create a new document." ma:contentTypeScope="" ma:versionID="8aa50e39f5cc025a4f5d56010dceba8a">
  <xsd:schema xmlns:xsd="http://www.w3.org/2001/XMLSchema" xmlns:xs="http://www.w3.org/2001/XMLSchema" xmlns:p="http://schemas.microsoft.com/office/2006/metadata/properties" xmlns:ns2="397abdc0-58a4-43ec-8e77-06c658387ca0" xmlns:ns3="fcae7379-a853-4055-8209-402e16fc3107" targetNamespace="http://schemas.microsoft.com/office/2006/metadata/properties" ma:root="true" ma:fieldsID="e60a2f062f07993d8f75e5dce239992d" ns2:_="" ns3:_="">
    <xsd:import namespace="397abdc0-58a4-43ec-8e77-06c658387ca0"/>
    <xsd:import namespace="fcae7379-a853-4055-8209-402e16fc3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7abdc0-58a4-43ec-8e77-06c658387c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c57272d-7193-41f5-b2ab-b63e8c3569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ae7379-a853-4055-8209-402e16fc3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fa754a-9a3e-4fd4-9f25-f30fddf5a4be}" ma:internalName="TaxCatchAll" ma:showField="CatchAllData" ma:web="fcae7379-a853-4055-8209-402e16fc31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cae7379-a853-4055-8209-402e16fc3107" xsi:nil="true"/>
    <lcf76f155ced4ddcb4097134ff3c332f xmlns="397abdc0-58a4-43ec-8e77-06c658387ca0">
      <Terms xmlns="http://schemas.microsoft.com/office/infopath/2007/PartnerControls"/>
    </lcf76f155ced4ddcb4097134ff3c332f>
    <SharedWithUsers xmlns="fcae7379-a853-4055-8209-402e16fc3107">
      <UserInfo>
        <DisplayName>Fiona Kidney</DisplayName>
        <AccountId>22</AccountId>
        <AccountType/>
      </UserInfo>
      <UserInfo>
        <DisplayName>Samantha Roberts</DisplayName>
        <AccountId>17</AccountId>
        <AccountType/>
      </UserInfo>
      <UserInfo>
        <DisplayName>Ella Dean</DisplayName>
        <AccountId>126</AccountId>
        <AccountType/>
      </UserInfo>
      <UserInfo>
        <DisplayName>Rowan Farnell</DisplayName>
        <AccountId>112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E552AAC-1903-4691-9654-929A4E6C67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814939-5226-4770-8349-B8167A404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7abdc0-58a4-43ec-8e77-06c658387ca0"/>
    <ds:schemaRef ds:uri="fcae7379-a853-4055-8209-402e16fc3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F7765E-B59D-4E8A-9714-617E2B2D6C54}">
  <ds:schemaRefs>
    <ds:schemaRef ds:uri="http://schemas.microsoft.com/office/2006/metadata/properties"/>
    <ds:schemaRef ds:uri="http://schemas.microsoft.com/office/infopath/2007/PartnerControls"/>
    <ds:schemaRef ds:uri="fcae7379-a853-4055-8209-402e16fc3107"/>
    <ds:schemaRef ds:uri="397abdc0-58a4-43ec-8e77-06c658387ca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667</Words>
  <Application>Microsoft Office PowerPoint</Application>
  <PresentationFormat>Widescreen</PresentationFormat>
  <Paragraphs>243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 Bodley</dc:creator>
  <dc:description/>
  <cp:lastModifiedBy>Ian Parrott</cp:lastModifiedBy>
  <cp:revision>30</cp:revision>
  <dcterms:created xsi:type="dcterms:W3CDTF">2024-01-04T09:38:39Z</dcterms:created>
  <dcterms:modified xsi:type="dcterms:W3CDTF">2024-04-16T18:33:59Z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0x0101007D4F0B8751F1A94CB17877065D273A00</vt:lpwstr>
  </property>
  <property fmtid="{D5CDD505-2E9C-101B-9397-08002B2CF9AE}" pid="3" name="MediaServiceImageTags">
    <vt:lpwstr/>
  </property>
  <property fmtid="{D5CDD505-2E9C-101B-9397-08002B2CF9AE}" pid="4" name="PresentationFormat">
    <vt:lpwstr>Widescreen</vt:lpwstr>
  </property>
  <property fmtid="{D5CDD505-2E9C-101B-9397-08002B2CF9AE}" pid="5" name="Slides">
    <vt:i4>3</vt:i4>
  </property>
</Properties>
</file>